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4" r:id="rId4"/>
    <p:sldMasterId id="2147483680" r:id="rId5"/>
    <p:sldMasterId id="2147483692" r:id="rId6"/>
    <p:sldMasterId id="2147483698" r:id="rId7"/>
    <p:sldMasterId id="2147483704" r:id="rId8"/>
  </p:sldMasterIdLst>
  <p:notesMasterIdLst>
    <p:notesMasterId r:id="rId38"/>
  </p:notesMasterIdLst>
  <p:handoutMasterIdLst>
    <p:handoutMasterId r:id="rId39"/>
  </p:handoutMasterIdLst>
  <p:sldIdLst>
    <p:sldId id="424" r:id="rId9"/>
    <p:sldId id="430" r:id="rId10"/>
    <p:sldId id="426" r:id="rId11"/>
    <p:sldId id="422" r:id="rId12"/>
    <p:sldId id="353" r:id="rId13"/>
    <p:sldId id="395" r:id="rId14"/>
    <p:sldId id="396" r:id="rId15"/>
    <p:sldId id="397" r:id="rId16"/>
    <p:sldId id="423" r:id="rId17"/>
    <p:sldId id="401" r:id="rId18"/>
    <p:sldId id="402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415" r:id="rId32"/>
    <p:sldId id="416" r:id="rId33"/>
    <p:sldId id="427" r:id="rId34"/>
    <p:sldId id="431" r:id="rId35"/>
    <p:sldId id="419" r:id="rId36"/>
    <p:sldId id="429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14" autoAdjust="0"/>
    <p:restoredTop sz="94533" autoAdjust="0"/>
  </p:normalViewPr>
  <p:slideViewPr>
    <p:cSldViewPr>
      <p:cViewPr varScale="1">
        <p:scale>
          <a:sx n="89" d="100"/>
          <a:sy n="89" d="100"/>
        </p:scale>
        <p:origin x="-96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11/30/2015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14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4093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49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20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1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971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420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744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41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9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57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4249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46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01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9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995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941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49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308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10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579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28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4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39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6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3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97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45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504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3779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6676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47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337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11/30/2015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240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3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20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11" Type="http://schemas.openxmlformats.org/officeDocument/2006/relationships/hyperlink" Target="http://www.luxoft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9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eb-fundamental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" TargetMode="External"/><Relationship Id="rId2" Type="http://schemas.openxmlformats.org/officeDocument/2006/relationships/hyperlink" Target="http://www.codecademy.com/en/tracks/htmlcs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hyperlink" Target="http://css-tricks.com/" TargetMode="External"/><Relationship Id="rId4" Type="http://schemas.openxmlformats.org/officeDocument/2006/relationships/hyperlink" Target="http://learn.shayhowe.com/html-cs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2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web-fundamentals" TargetMode="External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6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65" TargetMode="Externa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914400"/>
            <a:ext cx="738234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Web Fundamentals </a:t>
            </a:r>
            <a:br>
              <a:rPr lang="en-US" dirty="0"/>
            </a:br>
            <a:r>
              <a:rPr lang="en-US" dirty="0"/>
              <a:t>(HTML and CSS)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1176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000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7699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1751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156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448022" y="3889709"/>
            <a:ext cx="283199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Web Fundamentals </a:t>
            </a:r>
          </a:p>
        </p:txBody>
      </p:sp>
      <p:pic>
        <p:nvPicPr>
          <p:cNvPr id="14" name="Picture Placeholder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612" y="4532078"/>
            <a:ext cx="5472114" cy="175142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3018682"/>
            <a:ext cx="1275362" cy="12753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247" y="2966697"/>
            <a:ext cx="1141120" cy="13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cs typeface="Consolas" pitchFamily="49" charset="0"/>
              </a:rPr>
              <a:t>V</a:t>
            </a:r>
            <a:r>
              <a:rPr lang="en-US" dirty="0" smtClean="0"/>
              <a:t>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25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8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Nov 2015 – Jan 2016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3-Jan-2016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Web Fundamentals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&amp; CSS </a:t>
            </a:r>
            <a:r>
              <a:rPr lang="en-US" dirty="0" smtClean="0"/>
              <a:t>–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standard for Web UI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Web-based application are very popular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Runs on any device with a Web browser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HTML5 </a:t>
            </a:r>
            <a:r>
              <a:rPr lang="en-US" dirty="0"/>
              <a:t>is currently the #1 job trend based on the fastest growing keywords found in online job </a:t>
            </a:r>
            <a:r>
              <a:rPr lang="en-US" dirty="0" smtClean="0"/>
              <a:t>postings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HTML5 will get better and better and take bigger chunk of the mobile application </a:t>
            </a:r>
            <a:r>
              <a:rPr lang="en-US" dirty="0" smtClean="0"/>
              <a:t>market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Every IT professional should know HTML &amp; CSS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HTML &amp; CSS?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Web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80%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 – 10%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the “Web Fundamentals”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HTML &amp; CSS 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will be given a set of images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should create the HTML &amp; CSS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Sample exam problem: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Fundamentals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designshack.co.uk/wp-content/uploads/copypastelist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3" y="4016992"/>
            <a:ext cx="2393587" cy="23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softicons.com/download/system-icons/adobe-cs4-files-folders-icons-by-deleket/png/256/File%20Adobe%20Dreamweaver%20HTML-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730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cons.iconarchive.com/icons/treetog/file-type/256/css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4441208"/>
            <a:ext cx="1406620" cy="14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79812" y="5050808"/>
            <a:ext cx="914400" cy="300702"/>
          </a:xfrm>
          <a:prstGeom prst="rightArrow">
            <a:avLst/>
          </a:prstGeom>
          <a:solidFill>
            <a:srgbClr val="F0A22E">
              <a:alpha val="40000"/>
            </a:srgb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4078" y="49375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+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66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66" y="3278535"/>
            <a:ext cx="2968620" cy="1169456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4010" y="3284548"/>
            <a:ext cx="3029929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463" y="3284548"/>
            <a:ext cx="4591551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9875" y="4979145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2040" y="1559037"/>
            <a:ext cx="3543973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3022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12006" y="1608851"/>
            <a:ext cx="4621386" cy="996769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4866" y="5293579"/>
            <a:ext cx="4524224" cy="415460"/>
          </a:xfrm>
          <a:prstGeom prst="roundRect">
            <a:avLst>
              <a:gd name="adj" fmla="val 6598"/>
            </a:avLst>
          </a:prstGeom>
        </p:spPr>
      </p:pic>
    </p:spTree>
    <p:extLst>
      <p:ext uri="{BB962C8B-B14F-4D97-AF65-F5344CB8AC3E}">
        <p14:creationId xmlns:p14="http://schemas.microsoft.com/office/powerpoint/2010/main" val="275576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 Fundamentals </a:t>
            </a: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softuni.bg/courses/web-fundamentals/ 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Slides </a:t>
            </a:r>
            <a:r>
              <a:rPr lang="en-US" dirty="0" smtClean="0"/>
              <a:t>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/>
              <a:t>HTML &amp; CSS @ Codecademy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</a:t>
            </a:r>
            <a:r>
              <a:rPr lang="en-US" sz="3000" dirty="0">
                <a:hlinkClick r:id="rId2"/>
              </a:rPr>
              <a:t>://</a:t>
            </a:r>
            <a:r>
              <a:rPr lang="en-US" sz="3000" dirty="0" smtClean="0">
                <a:hlinkClick r:id="rId2"/>
              </a:rPr>
              <a:t>www.codecademy.com/tracks/web</a:t>
            </a: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W3School HTML Tutorial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>
                <a:hlinkClick r:id="rId3"/>
              </a:rPr>
              <a:t>http://www.w3schools.com/html</a:t>
            </a:r>
            <a:r>
              <a:rPr lang="en-US" sz="3000" dirty="0" smtClean="0">
                <a:hlinkClick r:id="rId3"/>
              </a:rPr>
              <a:t>/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Learn to Code HTML &amp; CSS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4"/>
              </a:rPr>
              <a:t>http://learn.shayhowe.com/html-css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CSS Tricks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css-tricks.com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&amp; CSS Tutorials</a:t>
            </a:r>
            <a:endParaRPr lang="en-US" dirty="0"/>
          </a:p>
        </p:txBody>
      </p:sp>
      <p:pic>
        <p:nvPicPr>
          <p:cNvPr id="3076" name="Picture 4" descr="https://innovationportal.org/sites/default/files/Video%20tutorial%20ic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87" y="2438400"/>
            <a:ext cx="23812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642" y="3276600"/>
            <a:ext cx="5772257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You will need a text editor, e.g.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++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You may try many HTML authoring tools like:</a:t>
            </a:r>
          </a:p>
          <a:p>
            <a:pPr lvl="1">
              <a:lnSpc>
                <a:spcPct val="100000"/>
              </a:lnSpc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Sublime Text / Atom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Brackets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Aptana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Studio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Netbeans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912" y="3733800"/>
            <a:ext cx="2476500" cy="2476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2" y="1371600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"Web Fundamentals"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steps in HTML &amp; CSS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HTML, Tags, Tables, Forms, Semantic HTML,</a:t>
            </a:r>
            <a:br>
              <a:rPr lang="en-US" sz="3000" dirty="0"/>
            </a:br>
            <a:r>
              <a:rPr lang="en-US" sz="3000" dirty="0"/>
              <a:t>CSS, Styles, Positioning, Layout, Responsive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Form image to HTML &amp; CSS + score system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Lectures,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1377953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847012" y="4452301"/>
            <a:ext cx="3544199" cy="1872299"/>
            <a:chOff x="998778" y="2709000"/>
            <a:chExt cx="7687634" cy="351073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HTML &amp; CSS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</a:t>
            </a:r>
            <a:r>
              <a:rPr lang="en-US" dirty="0" smtClean="0"/>
              <a:t>(</a:t>
            </a:r>
            <a:r>
              <a:rPr lang="en-US" dirty="0"/>
              <a:t>HTML and CSS)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15"/>
              </a:rPr>
              <a:t>https://softuni.bg/courses/web-fundamentals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355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HTML Basics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CSS Styling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</a:t>
            </a:r>
            <a:r>
              <a:rPr lang="en-US" sz="2000" dirty="0" smtClean="0"/>
              <a:t>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8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12" y="1231496"/>
            <a:ext cx="3733800" cy="48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Level at the Software University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837612" y="914400"/>
            <a:ext cx="2766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36 credits</a:t>
            </a:r>
            <a:endParaRPr lang="en-GB" sz="20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395314" y="1838163"/>
            <a:ext cx="11592684" cy="3648238"/>
            <a:chOff x="581722" y="1295400"/>
            <a:chExt cx="10860343" cy="2087841"/>
          </a:xfrm>
        </p:grpSpPr>
        <p:sp>
          <p:nvSpPr>
            <p:cNvPr id="64" name="TextBox 63"/>
            <p:cNvSpPr txBox="1"/>
            <p:nvPr/>
          </p:nvSpPr>
          <p:spPr>
            <a:xfrm>
              <a:off x="690870" y="1807558"/>
              <a:ext cx="2062404" cy="157568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/>
                <a:t>Web Fundamentals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600" b="1" dirty="0" smtClean="0"/>
                <a:t>( HTML + CSS + WordPress )</a:t>
              </a:r>
              <a:endParaRPr lang="bg-BG" sz="1600" b="1" dirty="0"/>
            </a:p>
            <a:p>
              <a:endParaRPr lang="en-US" sz="1600" dirty="0" smtClean="0"/>
            </a:p>
            <a:p>
              <a:r>
                <a:rPr lang="en-US" sz="1600" dirty="0" smtClean="0"/>
                <a:t>Lectures</a:t>
              </a:r>
              <a:r>
                <a:rPr lang="bg-BG" sz="1600" dirty="0" smtClean="0"/>
                <a:t> </a:t>
              </a:r>
              <a:r>
                <a:rPr lang="bg-BG" sz="1600" dirty="0"/>
                <a:t>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 smtClean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3</a:t>
              </a:r>
              <a:r>
                <a:rPr lang="bg-BG" sz="1600" dirty="0" smtClean="0"/>
                <a:t> </a:t>
              </a:r>
              <a:r>
                <a:rPr lang="en-US" sz="1600" dirty="0" smtClean="0"/>
                <a:t>times</a:t>
              </a:r>
            </a:p>
            <a:p>
              <a:r>
                <a:rPr lang="en-US" sz="1600" dirty="0" smtClean="0"/>
                <a:t>6 credits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14032" y="1807533"/>
              <a:ext cx="2123163" cy="113962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/>
                <a:t>JavaScript</a:t>
              </a:r>
            </a:p>
            <a:p>
              <a:pPr algn="ctr"/>
              <a:r>
                <a:rPr lang="en-US" sz="2200" b="1" dirty="0" smtClean="0"/>
                <a:t>Basics</a:t>
              </a:r>
              <a:endParaRPr lang="bg-BG" sz="2200" b="1" dirty="0"/>
            </a:p>
            <a:p>
              <a:endParaRPr lang="en-US" sz="1600" b="1" dirty="0" smtClean="0"/>
            </a:p>
            <a:p>
              <a:r>
                <a:rPr lang="en-US" sz="1600" dirty="0" smtClean="0"/>
                <a:t>Lectures</a:t>
              </a:r>
              <a:r>
                <a:rPr lang="bg-BG" sz="1600" dirty="0" smtClean="0"/>
                <a:t> </a:t>
              </a:r>
              <a:r>
                <a:rPr lang="bg-BG" sz="1600" dirty="0"/>
                <a:t>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3</a:t>
              </a:r>
              <a:r>
                <a:rPr lang="bg-BG" sz="1600" dirty="0" smtClean="0"/>
                <a:t> </a:t>
              </a:r>
              <a:r>
                <a:rPr lang="en-US" sz="1600" dirty="0"/>
                <a:t>times</a:t>
              </a:r>
              <a:endParaRPr lang="bg-BG" sz="1600" dirty="0"/>
            </a:p>
            <a:p>
              <a:r>
                <a:rPr lang="en-US" sz="1600" dirty="0" smtClean="0"/>
                <a:t>6 credits</a:t>
              </a:r>
              <a:endParaRPr lang="en-US" sz="16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34655" y="1802150"/>
              <a:ext cx="1998815" cy="114500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/>
                <a:t>JavaScript Applications</a:t>
              </a:r>
              <a:endParaRPr lang="bg-BG" sz="2200" b="1" dirty="0"/>
            </a:p>
            <a:p>
              <a:endParaRPr lang="en-US" sz="1600" dirty="0" smtClean="0"/>
            </a:p>
            <a:p>
              <a:r>
                <a:rPr lang="en-US" sz="1600" dirty="0" smtClean="0"/>
                <a:t>Lectures</a:t>
              </a:r>
              <a:r>
                <a:rPr lang="bg-BG" sz="1600" dirty="0" smtClean="0"/>
                <a:t> </a:t>
              </a:r>
              <a:r>
                <a:rPr lang="bg-BG" sz="1600" dirty="0"/>
                <a:t>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/>
                <a:t>4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3</a:t>
              </a:r>
              <a:r>
                <a:rPr lang="bg-BG" sz="1600" dirty="0" smtClean="0"/>
                <a:t> </a:t>
              </a:r>
              <a:r>
                <a:rPr lang="en-US" sz="1600" dirty="0" smtClean="0"/>
                <a:t>times</a:t>
              </a:r>
            </a:p>
            <a:p>
              <a:r>
                <a:rPr lang="en-US" sz="1600" dirty="0" smtClean="0"/>
                <a:t>8 credits</a:t>
              </a:r>
              <a:endParaRPr lang="bg-BG" sz="16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97952" y="1805864"/>
              <a:ext cx="1565317" cy="114129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/>
                <a:t>Advanced JavaScript</a:t>
              </a:r>
              <a:endParaRPr lang="bg-BG" sz="2200" b="1" dirty="0"/>
            </a:p>
            <a:p>
              <a:endParaRPr lang="en-US" sz="1600" dirty="0" smtClean="0"/>
            </a:p>
            <a:p>
              <a:r>
                <a:rPr lang="en-US" sz="1600" dirty="0" smtClean="0"/>
                <a:t>Lectures </a:t>
              </a:r>
              <a:r>
                <a:rPr lang="bg-BG" sz="1600" dirty="0" smtClean="0"/>
                <a:t>+ </a:t>
              </a:r>
              <a:r>
                <a:rPr lang="en-US" sz="1600" dirty="0" smtClean="0"/>
                <a:t>TW + labs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3</a:t>
              </a:r>
              <a:r>
                <a:rPr lang="bg-BG" sz="1600" dirty="0" smtClean="0"/>
                <a:t> </a:t>
              </a:r>
              <a:r>
                <a:rPr lang="en-US" sz="1600" dirty="0" smtClean="0"/>
                <a:t>times</a:t>
              </a:r>
            </a:p>
            <a:p>
              <a:r>
                <a:rPr lang="en-US" sz="1600" dirty="0" smtClean="0"/>
                <a:t>8 credits</a:t>
              </a:r>
              <a:endParaRPr lang="bg-BG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695610" y="1802150"/>
              <a:ext cx="2617868" cy="1145008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/>
                <a:t>JavaScript Frameworks</a:t>
              </a:r>
              <a:endParaRPr lang="bg-BG" sz="2200" b="1" dirty="0"/>
            </a:p>
            <a:p>
              <a:endParaRPr lang="en-US" sz="1600" dirty="0" smtClean="0"/>
            </a:p>
            <a:p>
              <a:r>
                <a:rPr lang="en-US" sz="1600" dirty="0" smtClean="0"/>
                <a:t>Lectures + TW + labs + exam</a:t>
              </a:r>
              <a:endParaRPr lang="en-US" sz="1600" dirty="0"/>
            </a:p>
            <a:p>
              <a:r>
                <a:rPr lang="en-US" sz="1600" dirty="0" smtClean="0"/>
                <a:t>5</a:t>
              </a:r>
              <a:r>
                <a:rPr lang="bg-BG" sz="1600" dirty="0" smtClean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</a:t>
              </a:r>
              <a:r>
                <a:rPr lang="en-US" sz="1600" dirty="0" smtClean="0"/>
                <a:t>3</a:t>
              </a:r>
              <a:r>
                <a:rPr lang="bg-BG" sz="1600" dirty="0" smtClean="0"/>
                <a:t> </a:t>
              </a:r>
              <a:r>
                <a:rPr lang="en-US" sz="1600" dirty="0" smtClean="0"/>
                <a:t>times</a:t>
              </a:r>
            </a:p>
            <a:p>
              <a:r>
                <a:rPr lang="en-US" sz="1600" dirty="0" smtClean="0"/>
                <a:t>8 credits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81722" y="1295400"/>
              <a:ext cx="10860343" cy="304800"/>
              <a:chOff x="251520" y="760440"/>
              <a:chExt cx="10860343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51520" y="908650"/>
                <a:ext cx="10860343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6233067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6736495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8857850" y="847115"/>
                <a:ext cx="0" cy="15240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10983276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9396550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10458412" y="847115"/>
                <a:ext cx="0" cy="15240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9926910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303268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660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9017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Web Fundamentals (HTML + CSS)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7125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1004888"/>
            <a:ext cx="6477000" cy="3643312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Web Technologies Basics - History, Pages, Site, Applications, Tools…</a:t>
            </a:r>
            <a:endParaRPr lang="en-US" sz="32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/>
              <a:t>HTML Overview - Document Structure, Basics Tags, Elements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Tables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Semantic HTML - HTML5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tags and rules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Overview</a:t>
            </a: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/>
              <a:t>CSS Presentation - </a:t>
            </a:r>
            <a:r>
              <a:rPr lang="en-US" sz="3200" dirty="0"/>
              <a:t>CSS Properties. Styling text, boxes, ...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buFont typeface="+mj-lt"/>
              <a:buAutoNum type="arabicPeriod"/>
            </a:pPr>
            <a:endParaRPr lang="en-US" sz="32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Course 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2773550"/>
            <a:ext cx="2516198" cy="189697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2" descr="http://www.tecnoquo.com/wp-content/uploads/2009/08/c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581400"/>
            <a:ext cx="1227462" cy="1262808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246"/>
            <a:ext cx="11804822" cy="5448953"/>
          </a:xfrm>
        </p:spPr>
        <p:txBody>
          <a:bodyPr>
            <a:noAutofit/>
          </a:bodyPr>
          <a:lstStyle/>
          <a:p>
            <a:pPr marL="627063" indent="-627063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8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Forms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627063" indent="-627063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8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Layout &amp;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Positioning</a:t>
            </a:r>
          </a:p>
          <a:p>
            <a:pPr marL="627063" indent="-627063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8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Lab</a:t>
            </a:r>
          </a:p>
          <a:p>
            <a:pPr marL="627063" indent="-627063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8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SASS. CSS Transformations</a:t>
            </a:r>
          </a:p>
          <a:p>
            <a:pPr marL="627063" indent="-627063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8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Responsive Design. Bootstrap</a:t>
            </a:r>
          </a:p>
          <a:p>
            <a:pPr marL="627063" indent="-627063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11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Workshop</a:t>
            </a:r>
          </a:p>
          <a:p>
            <a:pPr marL="627063" indent="-627063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11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 Preparation</a:t>
            </a:r>
          </a:p>
          <a:p>
            <a:pPr marL="627063" indent="-627063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11"/>
            </a:pP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Exam</a:t>
            </a:r>
          </a:p>
          <a:p>
            <a:pPr marL="627063" indent="-627063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11"/>
            </a:pP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Fundamentals – Course </a:t>
            </a:r>
            <a:r>
              <a:rPr lang="en-US" dirty="0" smtClean="0"/>
              <a:t>Topics (2)</a:t>
            </a:r>
            <a:endParaRPr lang="en-US" dirty="0"/>
          </a:p>
        </p:txBody>
      </p:sp>
      <p:pic>
        <p:nvPicPr>
          <p:cNvPr id="2052" name="Picture 4" descr="http://www.piniton.co.uk/images/badge-button-pin/I%20heart%20love%20css-search-tags-geek-computing-000000026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633639"/>
            <a:ext cx="2667945" cy="253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2985" y="3962400"/>
            <a:ext cx="2257034" cy="2316168"/>
          </a:xfrm>
          <a:prstGeom prst="roundRect">
            <a:avLst>
              <a:gd name="adj" fmla="val 8401"/>
            </a:avLst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4239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Nikolay Bankin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Software Engineer at </a:t>
            </a:r>
            <a:r>
              <a:rPr lang="en-US" sz="3200" dirty="0" err="1" smtClean="0"/>
              <a:t>Obecto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23212" y="1371599"/>
            <a:ext cx="3151358" cy="382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08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5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6.xml><?xml version="1.0" encoding="utf-8"?>
<a:theme xmlns:a="http://schemas.openxmlformats.org/drawingml/2006/main" name="6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7.xml><?xml version="1.0" encoding="utf-8"?>
<a:theme xmlns:a="http://schemas.openxmlformats.org/drawingml/2006/main" name="7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1045</Words>
  <Application>Microsoft Office PowerPoint</Application>
  <PresentationFormat>Custom</PresentationFormat>
  <Paragraphs>241</Paragraphs>
  <Slides>29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SoftUni 16x9</vt:lpstr>
      <vt:lpstr>1_SoftUni 16x9</vt:lpstr>
      <vt:lpstr>2_SoftUni 16x9</vt:lpstr>
      <vt:lpstr>3_SoftUni 16x9</vt:lpstr>
      <vt:lpstr>5_SoftUni 16x9</vt:lpstr>
      <vt:lpstr>6_SoftUni 16x9</vt:lpstr>
      <vt:lpstr>7_SoftUni 16x9</vt:lpstr>
      <vt:lpstr>Web Fundamentals  (HTML and CSS)</vt:lpstr>
      <vt:lpstr>SoftUni Diamond Partners</vt:lpstr>
      <vt:lpstr>Table of Contents</vt:lpstr>
      <vt:lpstr>Front-End Level at the Software University</vt:lpstr>
      <vt:lpstr>Web Fundamentals (HTML + CSS)</vt:lpstr>
      <vt:lpstr>Web Fundamentals – Course Topics</vt:lpstr>
      <vt:lpstr>Web Fundamentals – Course Topics (2)</vt:lpstr>
      <vt:lpstr>The Trainers Team</vt:lpstr>
      <vt:lpstr>Trainers Team</vt:lpstr>
      <vt:lpstr>Volunteer Teaching Assistants</vt:lpstr>
      <vt:lpstr>Web Fundamentals: More Details </vt:lpstr>
      <vt:lpstr>Training Duration – Web Fundamentals</vt:lpstr>
      <vt:lpstr>Why HTML &amp; CSS?</vt:lpstr>
      <vt:lpstr>Why English?</vt:lpstr>
      <vt:lpstr>Web Fundamentals</vt:lpstr>
      <vt:lpstr>Scoring System for the “Web Fundamentals”</vt:lpstr>
      <vt:lpstr>Web Fundamentals Exam</vt:lpstr>
      <vt:lpstr>Homework Assignments</vt:lpstr>
      <vt:lpstr>Homework Peer Reviews</vt:lpstr>
      <vt:lpstr>Resources</vt:lpstr>
      <vt:lpstr>Course Web Site &amp; Forums</vt:lpstr>
      <vt:lpstr>Slides and Videos</vt:lpstr>
      <vt:lpstr>HTML &amp; CSS Tutorials</vt:lpstr>
      <vt:lpstr>Software University Learning System (SULS)</vt:lpstr>
      <vt:lpstr>Recommended Software</vt:lpstr>
      <vt:lpstr>Summary</vt:lpstr>
      <vt:lpstr>Web Fundamentals (HTML and CSS)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Fundamentals: HTML &amp; CSS</dc:title>
  <dc:subject>Software Development Course</dc:subject>
  <dc:creator/>
  <cp:keywords>SoftUni, Software University, programming, software development, software engineering, course, HTML, CSS,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2015-11-30T15:17:51Z</dcterms:modified>
  <cp:category>HTML; CSS; Web;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